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75" r:id="rId10"/>
    <p:sldId id="274" r:id="rId11"/>
    <p:sldId id="265" r:id="rId12"/>
    <p:sldId id="267" r:id="rId13"/>
    <p:sldId id="273" r:id="rId14"/>
    <p:sldId id="266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4" autoAdjust="0"/>
    <p:restoredTop sz="94682"/>
  </p:normalViewPr>
  <p:slideViewPr>
    <p:cSldViewPr snapToGrid="0" showGuides="1">
      <p:cViewPr varScale="1">
        <p:scale>
          <a:sx n="78" d="100"/>
          <a:sy n="78" d="100"/>
        </p:scale>
        <p:origin x="176" y="10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69B2D-6BB9-6649-A74F-266BFE628EC6}" type="datetimeFigureOut">
              <a:rPr lang="de-DE" smtClean="0"/>
              <a:t>22.01.19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34271-26C6-824D-9A2B-FBA60D448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788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34271-26C6-824D-9A2B-FBA60D4484D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75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872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95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2358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5438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2991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1473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4600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311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81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37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6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427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2249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270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851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552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F93B3-155D-4179-8E29-3CEAC9F43504}" type="datetimeFigureOut">
              <a:rPr lang="de-CH" smtClean="0"/>
              <a:t>22.01.19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3F8998-64E0-42B1-9DEE-78C076BDF28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17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Oxymeter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Gunnar </a:t>
            </a:r>
            <a:r>
              <a:rPr lang="de-CH" dirty="0" err="1" smtClean="0"/>
              <a:t>Heimsch</a:t>
            </a:r>
            <a:r>
              <a:rPr lang="de-CH" dirty="0" smtClean="0"/>
              <a:t>, Krista Kappeler</a:t>
            </a:r>
          </a:p>
          <a:p>
            <a:r>
              <a:rPr lang="de-CH" dirty="0" smtClean="0"/>
              <a:t>18.1.2019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68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Simulation: </a:t>
            </a:r>
            <a:r>
              <a:rPr lang="de-CH" dirty="0" smtClean="0"/>
              <a:t>Stabilisierung TIA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316166"/>
            <a:ext cx="8970758" cy="2688353"/>
          </a:xfrm>
        </p:spPr>
        <p:txBody>
          <a:bodyPr>
            <a:normAutofit/>
          </a:bodyPr>
          <a:lstStyle/>
          <a:p>
            <a:r>
              <a:rPr lang="de-DE" dirty="0" smtClean="0"/>
              <a:t>Instabil ohne Feedback Kondensator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499902"/>
            <a:ext cx="8970758" cy="2243573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677334" y="4055122"/>
            <a:ext cx="8970758" cy="2688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Stabil mit Feedback Kondensator 270pF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11151"/>
            <a:ext cx="8970758" cy="224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Gesamter Pfad</a:t>
            </a:r>
            <a:endParaRPr lang="de-CH" dirty="0"/>
          </a:p>
        </p:txBody>
      </p:sp>
      <p:pic>
        <p:nvPicPr>
          <p:cNvPr id="4" name="Bild 28" descr="Bilder/Alle_Stufe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94692"/>
            <a:ext cx="10461007" cy="261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26168"/>
            <a:ext cx="10527324" cy="26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Schema H-Brücke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677334" y="1445847"/>
            <a:ext cx="8596668" cy="3880773"/>
          </a:xfrm>
        </p:spPr>
        <p:txBody>
          <a:bodyPr/>
          <a:lstStyle/>
          <a:p>
            <a:r>
              <a:rPr lang="de-DE" dirty="0" smtClean="0"/>
              <a:t>H-Brücke zum ansteuern der </a:t>
            </a:r>
            <a:r>
              <a:rPr lang="de-DE" dirty="0" err="1" smtClean="0"/>
              <a:t>LED‘s</a:t>
            </a:r>
            <a:endParaRPr lang="de-DE" dirty="0" smtClean="0"/>
          </a:p>
          <a:p>
            <a:r>
              <a:rPr lang="de-DE" dirty="0" smtClean="0"/>
              <a:t>Strom über DAC einstellbar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26981"/>
            <a:ext cx="7486952" cy="44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Schema Filter, Verstärker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677334" y="1527543"/>
            <a:ext cx="10398330" cy="5037084"/>
          </a:xfrm>
        </p:spPr>
        <p:txBody>
          <a:bodyPr/>
          <a:lstStyle/>
          <a:p>
            <a:r>
              <a:rPr lang="de-DE" dirty="0" smtClean="0"/>
              <a:t>TIA</a:t>
            </a:r>
          </a:p>
          <a:p>
            <a:r>
              <a:rPr lang="de-DE" dirty="0" smtClean="0"/>
              <a:t>LP, </a:t>
            </a:r>
            <a:r>
              <a:rPr lang="de-DE" dirty="0" err="1" smtClean="0"/>
              <a:t>Notch</a:t>
            </a:r>
            <a:r>
              <a:rPr lang="de-DE" dirty="0" smtClean="0"/>
              <a:t>, HP, LP</a:t>
            </a:r>
          </a:p>
          <a:p>
            <a:r>
              <a:rPr lang="de-DE" dirty="0" smtClean="0"/>
              <a:t>Verstärker G=45</a:t>
            </a:r>
          </a:p>
          <a:p>
            <a:endParaRPr lang="de-DE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3195221"/>
            <a:ext cx="11534137" cy="32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Blockschaltbild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85901"/>
            <a:ext cx="8596668" cy="4555462"/>
          </a:xfrm>
        </p:spPr>
        <p:txBody>
          <a:bodyPr/>
          <a:lstStyle/>
          <a:p>
            <a:r>
              <a:rPr lang="de-CH" dirty="0" smtClean="0"/>
              <a:t>PCB</a:t>
            </a:r>
          </a:p>
          <a:p>
            <a:r>
              <a:rPr lang="de-CH" dirty="0" smtClean="0"/>
              <a:t>Sensor </a:t>
            </a:r>
          </a:p>
          <a:p>
            <a:r>
              <a:rPr lang="de-CH" dirty="0" smtClean="0"/>
              <a:t>STM32F407 Discovery</a:t>
            </a:r>
            <a:endParaRPr lang="de-CH" dirty="0"/>
          </a:p>
        </p:txBody>
      </p:sp>
      <p:pic>
        <p:nvPicPr>
          <p:cNvPr id="4" name="Bild 19" descr="Bilder/Blockschaltbil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806701"/>
            <a:ext cx="7273411" cy="3890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9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b="1" dirty="0"/>
              <a:t>Berechnungen: Puls und Sauerstoffsättigung</a:t>
            </a:r>
            <a:br>
              <a:rPr lang="de-CH" b="1" dirty="0"/>
            </a:b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Sauerstoffsättigung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charset="0"/>
                            </a:rPr>
                            <m:t>𝑂𝑥𝑦</m:t>
                          </m:r>
                        </m:e>
                        <m:sub>
                          <m:r>
                            <a:rPr lang="de-CH" i="1">
                              <a:latin typeface="Cambria Math" charset="0"/>
                            </a:rPr>
                            <m:t>𝑆𝑎𝑡</m:t>
                          </m:r>
                        </m:sub>
                      </m:sSub>
                      <m:r>
                        <a:rPr lang="de-CH" i="1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CH" i="1">
                              <a:latin typeface="Cambria Math" charset="0"/>
                            </a:rPr>
                            <m:t>%</m:t>
                          </m:r>
                        </m:e>
                      </m:d>
                      <m:r>
                        <a:rPr lang="de-CH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de-CH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de-CH" i="1">
                              <a:latin typeface="Cambria Math" charset="0"/>
                            </a:rPr>
                            <m:t>−</m:t>
                          </m:r>
                        </m:e>
                      </m:acc>
                      <m:r>
                        <a:rPr lang="de-CH" i="1">
                          <a:latin typeface="Cambria Math" charset="0"/>
                        </a:rPr>
                        <m:t> 100∗</m:t>
                      </m:r>
                      <m:f>
                        <m:fPr>
                          <m:ctrlPr>
                            <a:rPr lang="de-CH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de-CH" i="1">
                                  <a:latin typeface="Cambria Math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de-CH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CH" i="1">
                                  <a:latin typeface="Cambria Math" charset="0"/>
                                </a:rPr>
                                <m:t>𝑅𝑀𝑆</m:t>
                              </m:r>
                            </m:sub>
                          </m:sSub>
                          <m:r>
                            <a:rPr lang="de-CH" i="1">
                              <a:latin typeface="Cambria Math" charset="0"/>
                            </a:rPr>
                            <m:t>𝑅</m:t>
                          </m:r>
                          <m:r>
                            <a:rPr lang="de-CH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e-CH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de-CH" i="1">
                                  <a:latin typeface="Cambria Math" charset="0"/>
                                </a:rPr>
                                <m:t>10(</m:t>
                              </m:r>
                              <m:sSub>
                                <m:sSubPr>
                                  <m:ctrlPr>
                                    <a:rPr lang="de-CH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charset="0"/>
                                    </a:rPr>
                                    <m:t>𝑅𝑀𝑆</m:t>
                                  </m:r>
                                </m:sub>
                              </m:sSub>
                              <m:r>
                                <a:rPr lang="de-CH" i="1">
                                  <a:latin typeface="Cambria Math" charset="0"/>
                                </a:rPr>
                                <m:t>𝐼𝑅</m:t>
                              </m:r>
                              <m:r>
                                <a:rPr lang="de-CH" i="1">
                                  <a:latin typeface="Cambria Math" charset="0"/>
                                </a:rPr>
                                <m:t>)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 smtClean="0"/>
              </a:p>
              <a:p>
                <a:r>
                  <a:rPr lang="de-CH" dirty="0" smtClean="0"/>
                  <a:t>Puls </a:t>
                </a:r>
              </a:p>
              <a:p>
                <a:pPr lvl="1"/>
                <a:r>
                  <a:rPr lang="de-CH" dirty="0" smtClean="0"/>
                  <a:t>Peak </a:t>
                </a:r>
                <a:r>
                  <a:rPr lang="de-CH" dirty="0" err="1" smtClean="0"/>
                  <a:t>detection</a:t>
                </a:r>
                <a:endParaRPr lang="de-CH" dirty="0" smtClean="0"/>
              </a:p>
              <a:p>
                <a:pPr lvl="1"/>
                <a:r>
                  <a:rPr lang="de-CH" dirty="0" smtClean="0"/>
                  <a:t>Frequenz 1 Hz bis 3 Hz (d.h. 60 bis 180 Schläge pro Min)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1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Demo Projekt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Implementation </a:t>
            </a:r>
            <a:r>
              <a:rPr lang="de-CH" dirty="0" err="1" smtClean="0"/>
              <a:t>Matlab</a:t>
            </a:r>
            <a:endParaRPr lang="de-CH" dirty="0" smtClean="0"/>
          </a:p>
          <a:p>
            <a:r>
              <a:rPr lang="de-CH" dirty="0" smtClean="0"/>
              <a:t>Implementation Mikrocontroller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38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Vergleich zu anderen Produkten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2160589"/>
            <a:ext cx="4515152" cy="3880773"/>
          </a:xfrm>
        </p:spPr>
        <p:txBody>
          <a:bodyPr/>
          <a:lstStyle/>
          <a:p>
            <a:r>
              <a:rPr lang="de-CH" dirty="0" smtClean="0"/>
              <a:t>MAX30105</a:t>
            </a:r>
            <a:endParaRPr lang="de-CH" dirty="0"/>
          </a:p>
        </p:txBody>
      </p:sp>
      <p:pic>
        <p:nvPicPr>
          <p:cNvPr id="4" name="Bild 3" descr="http://www.ti.com/ds_dgm/images/alt_sbas602h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86" y="2973167"/>
            <a:ext cx="4502050" cy="321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4" descr="ildergebnis für max3010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173947"/>
            <a:ext cx="4018307" cy="26815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5486400" y="2160588"/>
            <a:ext cx="451515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/>
              <a:t>AFE4490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3859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 und Schlusswort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14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68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dirty="0" smtClean="0"/>
              <a:t>Ziele</a:t>
            </a:r>
          </a:p>
          <a:p>
            <a:r>
              <a:rPr lang="de-CH" dirty="0" smtClean="0"/>
              <a:t>Messprinzip</a:t>
            </a:r>
          </a:p>
          <a:p>
            <a:r>
              <a:rPr lang="de-CH" dirty="0" smtClean="0"/>
              <a:t>Medizinischer Hintergrund</a:t>
            </a:r>
          </a:p>
          <a:p>
            <a:r>
              <a:rPr lang="de-CH" dirty="0" smtClean="0"/>
              <a:t>Dimensionierung und Simulation</a:t>
            </a:r>
          </a:p>
          <a:p>
            <a:r>
              <a:rPr lang="de-CH" dirty="0" smtClean="0"/>
              <a:t>Schema </a:t>
            </a:r>
          </a:p>
          <a:p>
            <a:r>
              <a:rPr lang="de-CH" dirty="0" smtClean="0"/>
              <a:t>Blockschaltbild</a:t>
            </a:r>
          </a:p>
          <a:p>
            <a:r>
              <a:rPr lang="de-CH" dirty="0" smtClean="0"/>
              <a:t>Berechnung Puls und Sauerstoffsättigung</a:t>
            </a:r>
          </a:p>
          <a:p>
            <a:r>
              <a:rPr lang="de-CH" dirty="0" smtClean="0"/>
              <a:t>Demo</a:t>
            </a:r>
          </a:p>
          <a:p>
            <a:r>
              <a:rPr lang="de-CH" dirty="0" smtClean="0"/>
              <a:t>Vergleich zu anderen Produkten</a:t>
            </a:r>
          </a:p>
          <a:p>
            <a:r>
              <a:rPr lang="de-CH" dirty="0" smtClean="0"/>
              <a:t>Fazit u. Schlusswort</a:t>
            </a:r>
          </a:p>
          <a:p>
            <a:r>
              <a:rPr lang="de-CH" dirty="0" smtClean="0"/>
              <a:t>Fragen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839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Elektronik bauen zum Aufnehmen und Aufbereiten (Signal </a:t>
            </a:r>
            <a:r>
              <a:rPr lang="de-CH" dirty="0" err="1" smtClean="0"/>
              <a:t>Conditioning</a:t>
            </a:r>
            <a:r>
              <a:rPr lang="de-CH" dirty="0" smtClean="0"/>
              <a:t>) von «</a:t>
            </a:r>
            <a:r>
              <a:rPr lang="de-CH" dirty="0" err="1" smtClean="0"/>
              <a:t>Pulsoxymetrie</a:t>
            </a:r>
            <a:r>
              <a:rPr lang="de-CH" dirty="0" smtClean="0"/>
              <a:t>» Rohdaten (Lichtsensor Infrarot und Rot)</a:t>
            </a:r>
          </a:p>
          <a:p>
            <a:r>
              <a:rPr lang="de-CH" dirty="0" smtClean="0"/>
              <a:t>Visualisierung und Auswertung der Rohdaten</a:t>
            </a:r>
          </a:p>
          <a:p>
            <a:r>
              <a:rPr lang="de-CH" dirty="0" smtClean="0"/>
              <a:t>Vergleich mit anderen Produkten (z.B. </a:t>
            </a:r>
            <a:r>
              <a:rPr lang="de-CH" dirty="0" err="1" smtClean="0"/>
              <a:t>eval</a:t>
            </a:r>
            <a:r>
              <a:rPr lang="de-CH" dirty="0" smtClean="0"/>
              <a:t> </a:t>
            </a:r>
            <a:r>
              <a:rPr lang="de-CH" dirty="0" err="1" smtClean="0"/>
              <a:t>board</a:t>
            </a:r>
            <a:r>
              <a:rPr lang="de-CH" dirty="0" smtClean="0"/>
              <a:t>, fertiges Produkt, etc.)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966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Messprinzip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LED Rot – 665nm</a:t>
            </a:r>
          </a:p>
          <a:p>
            <a:r>
              <a:rPr lang="de-CH" dirty="0" smtClean="0"/>
              <a:t>LED Infrarot– 940nm</a:t>
            </a:r>
          </a:p>
          <a:p>
            <a:r>
              <a:rPr lang="de-CH" dirty="0" err="1" smtClean="0"/>
              <a:t>Photodiode</a:t>
            </a:r>
            <a:endParaRPr lang="de-CH" dirty="0"/>
          </a:p>
        </p:txBody>
      </p:sp>
      <p:pic>
        <p:nvPicPr>
          <p:cNvPr id="4" name="Inhaltsplatzhalter 3" descr="https://lh4.googleusercontent.com/UTsNFHmX-yLqDOjCLHty31PWSqmgRLHYtfm6DuEbmr5A1dkvkukRAEQ4w9rw9yGXzMgNwaYDEpZNYPQv7oVpOqq0g-kP8jzvQywWa2ye-mSu07IvLRGJ4vfdxxyHMxHCO4AGrgqJ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34" y="2160589"/>
            <a:ext cx="5204533" cy="3247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83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 dirty="0"/>
              <a:t>Medizinischer </a:t>
            </a:r>
            <a:r>
              <a:rPr lang="de-CH" b="1" dirty="0" smtClean="0"/>
              <a:t>Hintergrund</a:t>
            </a:r>
            <a:r>
              <a:rPr lang="de-CH" b="1" dirty="0"/>
              <a:t/>
            </a:r>
            <a:br>
              <a:rPr lang="de-CH" b="1" dirty="0"/>
            </a:b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Arterielles Blut pulsiert mit Herzfrequenz, enthält Hb02 u. Hb</a:t>
            </a:r>
            <a:endParaRPr lang="de-CH" dirty="0"/>
          </a:p>
          <a:p>
            <a:r>
              <a:rPr lang="de-CH" dirty="0" smtClean="0"/>
              <a:t>Sauerstoffsättigung: Verhältnis von HbO2 (Oxyhämoglobin) u. Hb (Hämoglobin)</a:t>
            </a:r>
            <a:endParaRPr lang="de-CH" dirty="0"/>
          </a:p>
        </p:txBody>
      </p:sp>
      <p:pic>
        <p:nvPicPr>
          <p:cNvPr id="4" name="Grafik 3" descr="https://lh3.googleusercontent.com/BfvIM-i20AmwB7XeWt7Fea7OOHsGO8Pq9dGUaDBy7EULlHzxQLlZCg3vYzHKn54eGybw_MdNoiyaKNHB1-XnFV3hgogKHNCxLZJd1bwu_2M_8cdQTkNSoOyrBV6-pk1CBlxWZow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3"/>
          <a:stretch/>
        </p:blipFill>
        <p:spPr bwMode="auto">
          <a:xfrm>
            <a:off x="4975668" y="3849823"/>
            <a:ext cx="4745137" cy="300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https://lh5.googleusercontent.com/GOuE8ODsM2OnfM7Ha9Ww5c5zG09_tTl8dR9fjf5WsO_uVtH6hvNXmp_v84g1veXlRichJyb3YsuvQJdENphztfCVzyfb5gCrKAy7wkHIiAuKCohT1Q7-sxR2yBvRGpUQlHjBFL1Y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5385"/>
            <a:ext cx="4560570" cy="3142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53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Dimensionierung: Signal LED Infrarot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Rohdaten mit Steckbrett</a:t>
            </a:r>
          </a:p>
          <a:p>
            <a:pPr lvl="1"/>
            <a:r>
              <a:rPr lang="de-CH" dirty="0" smtClean="0"/>
              <a:t>Basis für Auslegung</a:t>
            </a:r>
          </a:p>
          <a:p>
            <a:r>
              <a:rPr lang="de-CH" dirty="0" smtClean="0"/>
              <a:t>Keine Infos über den käuflichen SPO2 Sensor</a:t>
            </a:r>
          </a:p>
        </p:txBody>
      </p:sp>
      <p:pic>
        <p:nvPicPr>
          <p:cNvPr id="5" name="Bild 27" descr="Bilder/Sensor_Signa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4" y="4933408"/>
            <a:ext cx="6874172" cy="189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ild 5" descr="../Pictures/IMG_576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8" r="36578"/>
          <a:stretch/>
        </p:blipFill>
        <p:spPr bwMode="auto">
          <a:xfrm rot="16200000">
            <a:off x="7268276" y="366973"/>
            <a:ext cx="3663407" cy="5469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2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Dimensionierung: Auslegung Filter</a:t>
            </a:r>
            <a:endParaRPr lang="de-CH" dirty="0"/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73" y="1696814"/>
            <a:ext cx="5760720" cy="1329690"/>
          </a:xfrm>
          <a:prstGeom prst="rect">
            <a:avLst/>
          </a:prstGeom>
        </p:spPr>
      </p:pic>
      <p:pic>
        <p:nvPicPr>
          <p:cNvPr id="5" name="Inhaltsplatzhalt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77" y="3530600"/>
            <a:ext cx="8709290" cy="22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Dimensionierung: Auslegung </a:t>
            </a:r>
            <a:r>
              <a:rPr lang="de-CH" dirty="0" err="1" smtClean="0"/>
              <a:t>Notch</a:t>
            </a:r>
            <a:r>
              <a:rPr lang="de-CH" dirty="0" smtClean="0"/>
              <a:t> Filter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Aktiver </a:t>
            </a:r>
            <a:r>
              <a:rPr lang="de-CH" dirty="0" err="1" smtClean="0"/>
              <a:t>Notch</a:t>
            </a:r>
            <a:r>
              <a:rPr lang="de-CH" dirty="0" smtClean="0"/>
              <a:t> </a:t>
            </a:r>
            <a:r>
              <a:rPr lang="de-CH" dirty="0" err="1"/>
              <a:t>filter</a:t>
            </a:r>
            <a:r>
              <a:rPr lang="de-CH" dirty="0"/>
              <a:t> 50 </a:t>
            </a:r>
            <a:r>
              <a:rPr lang="de-CH" dirty="0" smtClean="0"/>
              <a:t>Hz</a:t>
            </a:r>
            <a:endParaRPr lang="de-CH" dirty="0"/>
          </a:p>
          <a:p>
            <a:pPr lvl="1"/>
            <a:r>
              <a:rPr lang="de-CH" dirty="0" smtClean="0"/>
              <a:t>Steiler ist nicht immer besser</a:t>
            </a:r>
          </a:p>
        </p:txBody>
      </p:sp>
      <p:pic>
        <p:nvPicPr>
          <p:cNvPr id="4" name="Grafik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98612"/>
            <a:ext cx="7147560" cy="277293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1" r="4556" b="3390"/>
          <a:stretch/>
        </p:blipFill>
        <p:spPr>
          <a:xfrm>
            <a:off x="7543799" y="2661348"/>
            <a:ext cx="4180115" cy="33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Simulation: Stabilisierung TIA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2160589"/>
                <a:ext cx="9054495" cy="38807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200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de-CH" sz="3200" b="0" i="1" smtClean="0">
                            <a:latin typeface="Cambria Math" charset="0"/>
                          </a:rPr>
                          <m:t>𝐹</m:t>
                        </m:r>
                      </m:sub>
                    </m:sSub>
                    <m:r>
                      <a:rPr lang="de-CH" sz="32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sz="3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de-CH" sz="3200" b="0" i="1" smtClean="0">
                            <a:latin typeface="Cambria Math" charset="0"/>
                          </a:rPr>
                          <m:t>4∗</m:t>
                        </m:r>
                        <m:r>
                          <a:rPr lang="de-CH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de-CH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CH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de-CH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CH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𝐺𝐵𝑊𝑃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mr-IN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sz="3200" b="0" i="1" smtClean="0">
                            <a:latin typeface="Cambria Math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de-CH" sz="3200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de-CH" sz="3200" b="0" i="1" smtClean="0">
                                <a:latin typeface="Cambria Math" charset="0"/>
                              </a:rPr>
                              <m:t>1+8∗</m:t>
                            </m:r>
                            <m:r>
                              <a:rPr lang="de-CH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r>
                              <a:rPr lang="de-CH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CH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𝐺𝐵𝑊𝑃</m:t>
                                </m:r>
                              </m:sub>
                            </m:sSub>
                          </m:e>
                        </m:rad>
                      </m:e>
                    </m:d>
                  </m:oMath>
                </a14:m>
                <a:endParaRPr lang="de-DE" sz="3200" dirty="0" smtClean="0"/>
              </a:p>
              <a:p>
                <a:endParaRPr lang="de-DE" sz="3200" dirty="0"/>
              </a:p>
              <a:p>
                <a:r>
                  <a:rPr lang="de-DE" sz="3200" dirty="0" smtClean="0"/>
                  <a:t>=&gt; ca. 0.5pF</a:t>
                </a:r>
                <a:endParaRPr lang="de-DE" sz="320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2160589"/>
                <a:ext cx="9054495" cy="3880773"/>
              </a:xfrm>
              <a:blipFill rotWithShape="0"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7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320</Words>
  <Application>Microsoft Macintosh PowerPoint</Application>
  <PresentationFormat>Breitbild</PresentationFormat>
  <Paragraphs>68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Calibri</vt:lpstr>
      <vt:lpstr>Cambria Math</vt:lpstr>
      <vt:lpstr>Mangal</vt:lpstr>
      <vt:lpstr>Trebuchet MS</vt:lpstr>
      <vt:lpstr>Wingdings 3</vt:lpstr>
      <vt:lpstr>Arial</vt:lpstr>
      <vt:lpstr>Facette</vt:lpstr>
      <vt:lpstr>Oxymeter</vt:lpstr>
      <vt:lpstr>Agenda</vt:lpstr>
      <vt:lpstr>Ziel</vt:lpstr>
      <vt:lpstr>Messprinzip</vt:lpstr>
      <vt:lpstr>Medizinischer Hintergrund </vt:lpstr>
      <vt:lpstr>Dimensionierung: Signal LED Infrarot</vt:lpstr>
      <vt:lpstr>Dimensionierung: Auslegung Filter</vt:lpstr>
      <vt:lpstr>Dimensionierung: Auslegung Notch Filter </vt:lpstr>
      <vt:lpstr>Simulation: Stabilisierung TIA</vt:lpstr>
      <vt:lpstr>Simulation: Stabilisierung TIA</vt:lpstr>
      <vt:lpstr>Simulation: Gesamter Pfad</vt:lpstr>
      <vt:lpstr>Schema H-Brücke</vt:lpstr>
      <vt:lpstr>Schema Filter, Verstärker</vt:lpstr>
      <vt:lpstr>Blockschaltbild</vt:lpstr>
      <vt:lpstr>Berechnungen: Puls und Sauerstoffsättigung </vt:lpstr>
      <vt:lpstr>Demo Projekt</vt:lpstr>
      <vt:lpstr>Vergleich zu anderen Produkten</vt:lpstr>
      <vt:lpstr>Fazit und Schlusswort</vt:lpstr>
      <vt:lpstr>Fragen</vt:lpstr>
    </vt:vector>
  </TitlesOfParts>
  <Company>Ypsomed AG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Oxymeter</dc:title>
  <dc:creator>Kappeler, Krista - Ypsomed AG</dc:creator>
  <cp:lastModifiedBy>Microsoft Office-Anwender</cp:lastModifiedBy>
  <cp:revision>15</cp:revision>
  <dcterms:created xsi:type="dcterms:W3CDTF">2019-01-18T15:56:14Z</dcterms:created>
  <dcterms:modified xsi:type="dcterms:W3CDTF">2019-01-22T18:52:46Z</dcterms:modified>
</cp:coreProperties>
</file>